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374F98-B793-72D3-73BE-9CB36F177958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FAFA4C-7858-6D24-1BCF-D406CB37F17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2D0800-DF1E-D963-0B05-1456542E6E3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6721FA-54F0-FD10-2B2B-BCC3EC43729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BE9298-7684-596B-392F-40E97C090B1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344B6F-4C65-33A3-50F9-F242FBBF2723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04B848-1E53-C054-5578-AB4C968B68D0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47FA5F-B2BD-D096-75F0-2FEA6BCC4AA1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7E85C2-9B69-CB35-1DDB-8C9C4B8F67D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CF9F3E-2EC5-6CE1-11E5-52A1A1856B6F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eschaffung@abaton.studio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influxdata/telegraf/blob/master/docs/INSTALL_GUIDE.md" TargetMode="External"/><Relationship Id="rId4" Type="http://schemas.openxmlformats.org/officeDocument/2006/relationships/hyperlink" Target="https://github.com/influxdata/telegraf/blob/master/docs/QUICK_START.md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scii-code.com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Setup a new measuring instance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1770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pt100(s)</a:t>
            </a:r>
            <a:endParaRPr/>
          </a:p>
        </p:txBody>
      </p:sp>
      <p:sp>
        <p:nvSpPr>
          <p:cNvPr id="133771051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1125089" cy="494213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>
              <a:defRPr/>
            </a:pPr>
            <a:r>
              <a:rPr lang="de-DE"/>
              <a:t>Connect ONE pt100 to the board according to where it is located – lets say you start with OUT_RIGHT</a:t>
            </a:r>
            <a:endParaRPr lang="de-DE"/>
          </a:p>
          <a:p>
            <a:pPr lvl="1">
              <a:defRPr/>
            </a:pPr>
            <a:r>
              <a:rPr lang="de-DE"/>
              <a:t>Run python pt100.py in the activated venv, you should see a hexadecimal string proceeded by 28- ... </a:t>
            </a:r>
            <a:endParaRPr lang="de-DE"/>
          </a:p>
          <a:p>
            <a:pPr lvl="1">
              <a:defRPr/>
            </a:pPr>
            <a:r>
              <a:rPr lang="de-DE"/>
              <a:t>Write down the string as „OUT RIGHT“ and connect a second pt100 on OUT LEFT -&gt; re-run pt100.py and write down the new sensor</a:t>
            </a:r>
            <a:endParaRPr lang="de-DE"/>
          </a:p>
          <a:p>
            <a:pPr lvl="1">
              <a:defRPr/>
            </a:pPr>
            <a:r>
              <a:rPr lang="de-DE"/>
              <a:t>Proceed until you have all 4 sensors and their placement. </a:t>
            </a:r>
            <a:endParaRPr lang="de-DE"/>
          </a:p>
          <a:p>
            <a:pPr lvl="1">
              <a:defRPr/>
            </a:pPr>
            <a:r>
              <a:rPr lang="de-DE"/>
              <a:t>For 2 sensors it would for example look like this (touch for 10 secs to see temp change)</a:t>
            </a:r>
            <a:endParaRPr lang="de-DE"/>
          </a:p>
          <a:p>
            <a:pPr lvl="1">
              <a:defRPr/>
            </a:pPr>
            <a:endParaRPr lang="de-DE"/>
          </a:p>
          <a:p>
            <a:pPr lvl="1">
              <a:defRPr/>
            </a:pPr>
            <a:endParaRPr lang="de-DE"/>
          </a:p>
          <a:p>
            <a:pPr marL="457200" lvl="1" indent="0">
              <a:buFont typeface="Arial"/>
              <a:buNone/>
              <a:defRPr/>
            </a:pPr>
            <a:endParaRPr lang="de-DE"/>
          </a:p>
          <a:p>
            <a:pPr lvl="0">
              <a:defRPr/>
            </a:pPr>
            <a:r>
              <a:rPr lang="de-DE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the values of the 4 sensors into the .env file:</a:t>
            </a:r>
            <a:endParaRPr lang="de-DE" sz="28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nano .env</a:t>
            </a:r>
            <a:endParaRPr lang="de-DE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endParaRPr lang="de-DE" sz="2400"/>
          </a:p>
          <a:p>
            <a:pPr marL="457200" lvl="1" indent="0">
              <a:buFont typeface="Arial"/>
              <a:buNone/>
              <a:defRPr/>
            </a:pPr>
            <a:r>
              <a:rPr lang="de-DE"/>
              <a:t>	</a:t>
            </a:r>
            <a:endParaRPr lang="de-DE"/>
          </a:p>
        </p:txBody>
      </p:sp>
      <p:pic>
        <p:nvPicPr>
          <p:cNvPr id="16365511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7768" y="4359316"/>
            <a:ext cx="5259698" cy="1048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479907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flow sensor</a:t>
            </a:r>
            <a:endParaRPr/>
          </a:p>
        </p:txBody>
      </p:sp>
      <p:sp>
        <p:nvSpPr>
          <p:cNvPr id="141139494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Carefully check the cable colors, as they may change when usigin </a:t>
            </a:r>
            <a:endParaRPr lang="de-DE"/>
          </a:p>
          <a:p>
            <a:pPr>
              <a:defRPr/>
            </a:pPr>
            <a:r>
              <a:rPr lang="de-DE"/>
              <a:t>Standard pins for the ACMS should be 12 and 13 (see code)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8007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Bill of Material</a:t>
            </a:r>
            <a:endParaRPr/>
          </a:p>
        </p:txBody>
      </p:sp>
      <p:sp>
        <p:nvSpPr>
          <p:cNvPr id="304791837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65000" lnSpcReduction="7000"/>
          </a:bodyPr>
          <a:lstStyle/>
          <a:p>
            <a:pPr>
              <a:defRPr/>
            </a:pPr>
            <a:r>
              <a:rPr lang="de-DE"/>
              <a:t>Pi 5 with at least 4GB RAM + PSU for pi5</a:t>
            </a:r>
            <a:endParaRPr lang="de-DE"/>
          </a:p>
          <a:p>
            <a:pPr>
              <a:defRPr/>
            </a:pPr>
            <a:r>
              <a:rPr lang="de-DE"/>
              <a:t>NVME Extension and minimum 128GB SSD</a:t>
            </a:r>
            <a:endParaRPr lang="de-DE"/>
          </a:p>
          <a:p>
            <a:pPr>
              <a:defRPr/>
            </a:pPr>
            <a:r>
              <a:rPr lang="de-DE"/>
              <a:t>abaton clima measurement system PCB [short: ACMS]</a:t>
            </a:r>
            <a:endParaRPr lang="de-DE"/>
          </a:p>
          <a:p>
            <a:pPr>
              <a:defRPr/>
            </a:pPr>
            <a:r>
              <a:rPr lang="de-DE"/>
              <a:t>Network Cable RJ45</a:t>
            </a:r>
            <a:endParaRPr lang="de-DE"/>
          </a:p>
          <a:p>
            <a:pPr>
              <a:defRPr/>
            </a:pPr>
            <a:r>
              <a:rPr lang="de-DE"/>
              <a:t>Digisense</a:t>
            </a:r>
            <a:endParaRPr lang="de-DE"/>
          </a:p>
          <a:p>
            <a:pPr lvl="1">
              <a:defRPr/>
            </a:pPr>
            <a:r>
              <a:rPr lang="de-DE"/>
              <a:t>Mux PCB</a:t>
            </a:r>
            <a:endParaRPr lang="de-DE"/>
          </a:p>
          <a:p>
            <a:pPr lvl="1">
              <a:defRPr/>
            </a:pPr>
            <a:r>
              <a:rPr lang="de-DE"/>
              <a:t>2 x Scale Duett 8kg</a:t>
            </a:r>
            <a:endParaRPr lang="de-DE"/>
          </a:p>
          <a:p>
            <a:pPr lvl="0">
              <a:defRPr/>
            </a:pPr>
            <a:r>
              <a:rPr lang="de-DE"/>
              <a:t>9V PSU</a:t>
            </a:r>
            <a:endParaRPr lang="de-DE"/>
          </a:p>
          <a:p>
            <a:pPr lvl="0">
              <a:defRPr/>
            </a:pPr>
            <a:r>
              <a:rPr lang="de-DE"/>
              <a:t>6 x ENS 210</a:t>
            </a:r>
            <a:endParaRPr lang="de-DE"/>
          </a:p>
          <a:p>
            <a:pPr lvl="0">
              <a:defRPr/>
            </a:pPr>
            <a:r>
              <a:rPr lang="de-DE"/>
              <a:t>4 x DS18B20 (PT1000)</a:t>
            </a:r>
            <a:endParaRPr lang="de-DE"/>
          </a:p>
          <a:p>
            <a:pPr lvl="0">
              <a:defRPr/>
            </a:pPr>
            <a:r>
              <a:rPr lang="de-DE"/>
              <a:t>2 x Hailege MLC90640-D55 IR Cam</a:t>
            </a:r>
            <a:endParaRPr lang="de-DE"/>
          </a:p>
          <a:p>
            <a:pPr lvl="0">
              <a:defRPr/>
            </a:pPr>
            <a:r>
              <a:rPr lang="de-DE"/>
              <a:t>Webcam with USB</a:t>
            </a:r>
            <a:endParaRPr lang="de-DE"/>
          </a:p>
          <a:p>
            <a:pPr lvl="0">
              <a:defRPr/>
            </a:pPr>
            <a:r>
              <a:rPr lang="de-DE"/>
              <a:t>2 x flow sensor Digiten FL-308T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4691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new pi</a:t>
            </a:r>
            <a:endParaRPr/>
          </a:p>
        </p:txBody>
      </p:sp>
      <p:sp>
        <p:nvSpPr>
          <p:cNvPr id="21051786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515600" cy="493712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25000" lnSpcReduction="15000"/>
          </a:bodyPr>
          <a:lstStyle/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take a new pi and generate an image for a pi5 with some settings: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username: rabaton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password: lack..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wifi: rudi // bbaton125!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ssh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first time boot use an external monitor and obtain the IP address of the device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under preferences -&gt; raspberry configuration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onewire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2C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SP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then reboot. afterwards -&gt; Accessoires -&gt; SD Card Copier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copy content of SD card onto SSD (new UUID Partitions must be checked)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 sudo nano /boot/firmware/config.txt and add the line</a:t>
            </a:r>
            <a:r>
              <a:rPr lang="de-DE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dtparam=pciex1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dtoverlay=w1.gpio -&gt; dtoverlay=w1.gpio,gpiopin=26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apt install fswebcam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power off, remove SD card, power 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register the pi with our raspberry cloud: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update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upgrade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click icon right top on the desktop with the two squares and the circles and use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en-US" sz="2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://beschaffung@abaton.studio"/>
              </a:rPr>
              <a:t>beschaffung@abaton.studio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rasART135!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ssh key für ds_readout git raphael geben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ssh-keygen -t rsa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den public key ins gitHub kopieren als deploy key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it clone https://github.com/xtlc/ds_readout.git machen am pi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cd ds_readout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venv venv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source venv/bin/activate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pip install -r req</a:t>
            </a:r>
            <a:endParaRPr/>
          </a:p>
          <a:p>
            <a:pPr lvl="1">
              <a:defRPr/>
            </a:pPr>
            <a:r>
              <a:rPr lang="de-DE"/>
              <a:t>Create an empty env file nano .env, save with CRTL + O and [y]</a:t>
            </a:r>
            <a:endParaRPr lang="de-DE"/>
          </a:p>
          <a:p>
            <a:pPr lvl="1">
              <a:defRPr/>
            </a:pPr>
            <a:r>
              <a:rPr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 'export GIT_MERGE_AUTOEDIT=no' &gt;&gt; $HOME/.bash_profile &amp;&amp; . $HOME/.bash_profil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#make sure the git pull does not open an edit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or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9397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telegraf</a:t>
            </a:r>
            <a:endParaRPr/>
          </a:p>
        </p:txBody>
      </p:sp>
      <p:sp>
        <p:nvSpPr>
          <p:cNvPr id="164553913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44506" y="1482417"/>
            <a:ext cx="7590807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de-DE" sz="1200"/>
              <a:t>Telegraf is a service that makes sure, when data should be stored at influx but the internet connection is disrupted, that the data is stored locally and sent once internet is available again.</a:t>
            </a:r>
            <a:endParaRPr sz="1200"/>
          </a:p>
          <a:p>
            <a:pPr marL="0" indent="0">
              <a:buFont typeface="Arial"/>
              <a:buNone/>
              <a:defRPr/>
            </a:pPr>
            <a:r>
              <a:rPr lang="de-DE" sz="1200"/>
              <a:t>Install guide: </a:t>
            </a:r>
            <a:r>
              <a:rPr lang="de-DE" sz="12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s://github.com/influxdata/telegraf/blob/master/docs/INSTALL_GUIDE.md"/>
              </a:rPr>
              <a:t>Link </a:t>
            </a:r>
            <a:r>
              <a:rPr lang="de-DE" sz="1200"/>
              <a:t>and quick start: </a:t>
            </a:r>
            <a:r>
              <a:rPr lang="de-DE" sz="1200" u="sng">
                <a:hlinkClick r:id="rId4" tooltip="https://github.com/influxdata/telegraf/blob/master/docs/QUICK_START.md"/>
              </a:rPr>
              <a:t>Link</a:t>
            </a:r>
            <a:endParaRPr sz="1200"/>
          </a:p>
          <a:p>
            <a:pPr>
              <a:defRPr/>
            </a:pPr>
            <a:r>
              <a:rPr lang="de-DE" sz="1200"/>
              <a:t>SSH into the raspberry or access locally:</a:t>
            </a:r>
            <a:endParaRPr lang="de-DE"/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wget -q https://repos.influxdata.com/influxdata-archive_compat.key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393e8779c89ac8d958f81f942f9ad7fb82a25e133faddaf92e15b16e6ac9ce4c influxdata-archive_compat.key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sha256sum -c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cat influxdata-archive_compat.key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gpg --dearmor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/etc/apt/trusted.gpg.d/influxdata-archive_compat.gpg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/dev/null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deb [signed-by=/etc/apt/trusted.gpg.d/influxdata-archive_compat.gpg] https://repos.influxdata.com/debian stable main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/etc/apt/sources.list.d/influxdata.list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apt-get update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&amp;&amp;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apt-get install telegra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/etc/telegraf/tg.conf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(be sure to input influx token)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0">
              <a:defRPr/>
            </a:pPr>
            <a:r>
              <a:rPr lang="de-DE"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Start telegraf with raspberry (re)boot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/etc/systemd/system/telegraf.service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-&gt; copy config from telegraf service file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systemctl daemon-reload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(you need to execute this if you made a typo somewhere in the confs to reload them)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systemctl start telegraf </a:t>
            </a:r>
            <a:endParaRPr lang="de-DE" sz="600" b="0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2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Check if it really runs: sudo journalctl –u telegraf.service</a:t>
            </a:r>
            <a:endParaRPr lang="de-DE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Reboot and check 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if it is running: 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journalctl –u telegraf.service 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	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</p:txBody>
      </p:sp>
      <p:pic>
        <p:nvPicPr>
          <p:cNvPr id="108366711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635313" y="-6838"/>
            <a:ext cx="4574269" cy="3664926"/>
          </a:xfrm>
          <a:prstGeom prst="rect">
            <a:avLst/>
          </a:prstGeom>
        </p:spPr>
      </p:pic>
      <p:pic>
        <p:nvPicPr>
          <p:cNvPr id="195145688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7635313" y="4065225"/>
            <a:ext cx="4574268" cy="2248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839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scales</a:t>
            </a:r>
            <a:endParaRPr/>
          </a:p>
        </p:txBody>
      </p:sp>
      <p:sp>
        <p:nvSpPr>
          <p:cNvPr id="353203806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de-DE"/>
              <a:t>Connect MUX to ACMS using a RJ45 cable</a:t>
            </a:r>
            <a:endParaRPr lang="de-DE"/>
          </a:p>
          <a:p>
            <a:pPr>
              <a:defRPr/>
            </a:pPr>
            <a:r>
              <a:rPr lang="de-DE"/>
              <a:t>Plug 9V power supply into ACMS</a:t>
            </a:r>
            <a:endParaRPr lang="de-DE"/>
          </a:p>
          <a:p>
            <a:pPr>
              <a:defRPr/>
            </a:pPr>
            <a:r>
              <a:rPr lang="de-DE"/>
              <a:t>Take Sticker from MUX plate and use number</a:t>
            </a:r>
            <a:endParaRPr lang="de-DE"/>
          </a:p>
          <a:p>
            <a:pPr>
              <a:defRPr/>
            </a:pPr>
            <a:r>
              <a:rPr lang="de-DE"/>
              <a:t>write number into the .env file: </a:t>
            </a:r>
            <a:endParaRPr lang="de-DE"/>
          </a:p>
          <a:p>
            <a:pPr lvl="1">
              <a:defRPr/>
            </a:pPr>
            <a:r>
              <a:rPr lang="de-DE"/>
              <a:t>MUX=0020241017114723 (in this case)</a:t>
            </a:r>
            <a:endParaRPr lang="de-DE"/>
          </a:p>
          <a:p>
            <a:pPr lvl="1">
              <a:defRPr/>
            </a:pPr>
            <a:r>
              <a:rPr lang="de-DE"/>
              <a:t>Connect the left scale to port 1 of the mux</a:t>
            </a:r>
            <a:endParaRPr lang="de-DE"/>
          </a:p>
          <a:p>
            <a:pPr lvl="1">
              <a:defRPr/>
            </a:pPr>
            <a:r>
              <a:rPr lang="de-DE"/>
              <a:t>Connect the right scale to port 2 of the mux</a:t>
            </a:r>
            <a:endParaRPr lang="de-DE"/>
          </a:p>
          <a:p>
            <a:pPr lvl="1">
              <a:defRPr/>
            </a:pPr>
            <a:endParaRPr lang="de-DE"/>
          </a:p>
          <a:p>
            <a:pPr lvl="0">
              <a:defRPr/>
            </a:pPr>
            <a:r>
              <a:rPr lang="de-DE"/>
              <a:t>Test the scales with activated venv:</a:t>
            </a:r>
            <a:endParaRPr lang="de-DE"/>
          </a:p>
          <a:p>
            <a:pPr lvl="1">
              <a:defRPr/>
            </a:pPr>
            <a:r>
              <a:rPr lang="de-DE"/>
              <a:t>python scales.py -&gt; you should see something like: </a:t>
            </a:r>
            <a:br>
              <a:rPr lang="de-DE"/>
            </a:br>
            <a:r>
              <a:rPr lang="de-DE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1.903successful, revision of the mux: #21gr002024101711472334</a:t>
            </a:r>
            <a:endParaRPr lang="de-DE"/>
          </a:p>
        </p:txBody>
      </p:sp>
      <p:pic>
        <p:nvPicPr>
          <p:cNvPr id="15369813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5399976" flipH="0" flipV="0">
            <a:off x="8372010" y="898486"/>
            <a:ext cx="4266889" cy="3200167"/>
          </a:xfrm>
          <a:prstGeom prst="rect">
            <a:avLst/>
          </a:prstGeom>
        </p:spPr>
      </p:pic>
      <p:sp>
        <p:nvSpPr>
          <p:cNvPr id="364902987" name=""/>
          <p:cNvSpPr/>
          <p:nvPr/>
        </p:nvSpPr>
        <p:spPr bwMode="auto">
          <a:xfrm>
            <a:off x="8422088" y="1510060"/>
            <a:ext cx="1266127" cy="160879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387" y="42576"/>
                  <a:pt x="5350" y="40392"/>
                  <a:pt x="7133" y="39145"/>
                </a:cubicBezTo>
                <a:cubicBezTo>
                  <a:pt x="8719" y="38209"/>
                  <a:pt x="10106" y="37117"/>
                  <a:pt x="11493" y="35870"/>
                </a:cubicBezTo>
                <a:cubicBezTo>
                  <a:pt x="12682" y="34154"/>
                  <a:pt x="14466" y="32594"/>
                  <a:pt x="15060" y="31347"/>
                </a:cubicBezTo>
                <a:cubicBezTo>
                  <a:pt x="15853" y="29787"/>
                  <a:pt x="17042" y="27604"/>
                  <a:pt x="18231" y="26044"/>
                </a:cubicBezTo>
                <a:cubicBezTo>
                  <a:pt x="18627" y="25109"/>
                  <a:pt x="19816" y="23549"/>
                  <a:pt x="20212" y="22301"/>
                </a:cubicBezTo>
                <a:cubicBezTo>
                  <a:pt x="20807" y="21366"/>
                  <a:pt x="21401" y="20430"/>
                  <a:pt x="22194" y="19494"/>
                </a:cubicBezTo>
                <a:cubicBezTo>
                  <a:pt x="22987" y="18246"/>
                  <a:pt x="23977" y="16999"/>
                  <a:pt x="24770" y="15751"/>
                </a:cubicBezTo>
                <a:cubicBezTo>
                  <a:pt x="25365" y="14659"/>
                  <a:pt x="26355" y="13412"/>
                  <a:pt x="27544" y="11852"/>
                </a:cubicBezTo>
                <a:cubicBezTo>
                  <a:pt x="28932" y="10137"/>
                  <a:pt x="30517" y="8577"/>
                  <a:pt x="30913" y="7641"/>
                </a:cubicBezTo>
                <a:cubicBezTo>
                  <a:pt x="32499" y="6394"/>
                  <a:pt x="34480" y="5146"/>
                  <a:pt x="35273" y="4366"/>
                </a:cubicBezTo>
                <a:cubicBezTo>
                  <a:pt x="36462" y="3587"/>
                  <a:pt x="37849" y="2651"/>
                  <a:pt x="38840" y="1871"/>
                </a:cubicBezTo>
                <a:cubicBezTo>
                  <a:pt x="40822" y="1091"/>
                  <a:pt x="42011" y="467"/>
                  <a:pt x="43199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785023" name=""/>
          <p:cNvSpPr/>
          <p:nvPr/>
        </p:nvSpPr>
        <p:spPr bwMode="auto">
          <a:xfrm>
            <a:off x="9641752" y="1446173"/>
            <a:ext cx="104542" cy="1277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7199" y="0"/>
                </a:moveTo>
                <a:cubicBezTo>
                  <a:pt x="23999" y="1963"/>
                  <a:pt x="38400" y="7854"/>
                  <a:pt x="43200" y="19636"/>
                </a:cubicBezTo>
                <a:cubicBezTo>
                  <a:pt x="26399" y="25527"/>
                  <a:pt x="9600" y="33381"/>
                  <a:pt x="0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8162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Installing the mlx90640 IR cam</a:t>
            </a:r>
            <a:endParaRPr/>
          </a:p>
        </p:txBody>
      </p:sp>
      <p:sp>
        <p:nvSpPr>
          <p:cNvPr id="10943362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987227" cy="4351338"/>
          </a:xfrm>
        </p:spPr>
        <p:txBody>
          <a:bodyPr/>
          <a:lstStyle/>
          <a:p>
            <a:pPr>
              <a:defRPr/>
            </a:pPr>
            <a:r>
              <a:rPr lang="de-DE"/>
              <a:t>Cut power to ACMS board and pi before proceeding!</a:t>
            </a:r>
            <a:endParaRPr/>
          </a:p>
          <a:p>
            <a:pPr>
              <a:defRPr/>
            </a:pPr>
            <a:r>
              <a:rPr lang="de-DE"/>
              <a:t>Connect SDA, SCL, VCC, GND as written on the cam and ACMS</a:t>
            </a:r>
            <a:endParaRPr lang="de-DE"/>
          </a:p>
          <a:p>
            <a:pPr>
              <a:defRPr/>
            </a:pPr>
            <a:r>
              <a:rPr lang="de-DE"/>
              <a:t>Test the module using the ir.py:</a:t>
            </a:r>
            <a:endParaRPr lang="de-DE"/>
          </a:p>
          <a:p>
            <a:pPr lvl="1">
              <a:defRPr/>
            </a:pPr>
            <a:r>
              <a:rPr lang="de-DE"/>
              <a:t>python ircam.py -&gt; should create 2 images in the „rclone“ folder</a:t>
            </a:r>
            <a:endParaRPr lang="de-DE"/>
          </a:p>
          <a:p>
            <a:pPr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69199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ENS210 temperature &amp; humidity sensors</a:t>
            </a:r>
            <a:endParaRPr/>
          </a:p>
        </p:txBody>
      </p:sp>
      <p:sp>
        <p:nvSpPr>
          <p:cNvPr id="89443847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57302" y="1825624"/>
            <a:ext cx="10399132" cy="4351338"/>
          </a:xfrm>
        </p:spPr>
        <p:txBody>
          <a:bodyPr/>
          <a:lstStyle/>
          <a:p>
            <a:pPr>
              <a:defRPr/>
            </a:pPr>
            <a:r>
              <a:rPr lang="de-DE"/>
              <a:t>Take 6 sensors (preferably in ascending order) plus head</a:t>
            </a:r>
            <a:endParaRPr lang="de-DE"/>
          </a:p>
          <a:p>
            <a:pPr>
              <a:defRPr/>
            </a:pPr>
            <a:r>
              <a:rPr lang="de-DE"/>
              <a:t>Sensor number is written on the plug that is standing (turn around to be sure which side connects to the ACMS)</a:t>
            </a:r>
            <a:endParaRPr lang="de-DE"/>
          </a:p>
          <a:p>
            <a:pPr>
              <a:defRPr/>
            </a:pPr>
            <a:r>
              <a:rPr lang="de-DE"/>
              <a:t>Transform the number from decimal to </a:t>
            </a:r>
            <a:r>
              <a:rPr lang="de-DE" u="sng">
                <a:hlinkClick r:id="rId3" tooltip="https://www.ascii-code.com/"/>
              </a:rPr>
              <a:t>ASCII</a:t>
            </a:r>
            <a:r>
              <a:rPr lang="de-DE"/>
              <a:t> (see last img)</a:t>
            </a:r>
            <a:endParaRPr lang="de-DE"/>
          </a:p>
          <a:p>
            <a:pPr>
              <a:defRPr/>
            </a:pPr>
            <a:r>
              <a:rPr lang="de-DE"/>
              <a:t>Connect a cable to the head and one to the ASCM</a:t>
            </a:r>
            <a:endParaRPr lang="de-DE"/>
          </a:p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Cables to sensor head need to be crossed out!</a:t>
            </a:r>
            <a:endParaRPr lang="de-DE"/>
          </a:p>
        </p:txBody>
      </p:sp>
      <p:pic>
        <p:nvPicPr>
          <p:cNvPr id="7903425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6199969" flipH="0" flipV="0">
            <a:off x="9806238" y="1886471"/>
            <a:ext cx="3085056" cy="1489910"/>
          </a:xfrm>
          <a:prstGeom prst="rect">
            <a:avLst/>
          </a:prstGeom>
        </p:spPr>
      </p:pic>
      <p:sp>
        <p:nvSpPr>
          <p:cNvPr id="1586348037" name=""/>
          <p:cNvSpPr txBox="1"/>
          <p:nvPr/>
        </p:nvSpPr>
        <p:spPr bwMode="auto">
          <a:xfrm flipH="0" flipV="0">
            <a:off x="9375246" y="1162892"/>
            <a:ext cx="958691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/>
              <a:t>number</a:t>
            </a:r>
            <a:endParaRPr/>
          </a:p>
        </p:txBody>
      </p:sp>
      <p:cxnSp>
        <p:nvCxnSpPr>
          <p:cNvPr id="0" name=""/>
          <p:cNvCxnSpPr>
            <a:stCxn id="1586348037" idx="3"/>
          </p:cNvCxnSpPr>
          <p:nvPr/>
        </p:nvCxnSpPr>
        <p:spPr bwMode="auto">
          <a:xfrm rot="0" flipH="0" flipV="0">
            <a:off x="10333938" y="1345952"/>
            <a:ext cx="444992" cy="208125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178127" name=""/>
          <p:cNvSpPr txBox="1"/>
          <p:nvPr/>
        </p:nvSpPr>
        <p:spPr bwMode="auto">
          <a:xfrm flipH="0" flipV="0">
            <a:off x="10799658" y="282198"/>
            <a:ext cx="109821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/>
              <a:t>to ACMS</a:t>
            </a:r>
            <a:endParaRPr/>
          </a:p>
        </p:txBody>
      </p:sp>
      <p:cxnSp>
        <p:nvCxnSpPr>
          <p:cNvPr id="1767215800" name=""/>
          <p:cNvCxnSpPr>
            <a:stCxn id="155178127" idx="2"/>
          </p:cNvCxnSpPr>
          <p:nvPr/>
        </p:nvCxnSpPr>
        <p:spPr bwMode="auto">
          <a:xfrm rot="5399976" flipH="0" flipV="0">
            <a:off x="10938519" y="983779"/>
            <a:ext cx="745706" cy="74786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457713" name=""/>
          <p:cNvSpPr txBox="1"/>
          <p:nvPr/>
        </p:nvSpPr>
        <p:spPr bwMode="auto">
          <a:xfrm flipH="0" flipV="0">
            <a:off x="10444312" y="5175585"/>
            <a:ext cx="1695947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/>
              <a:t>to sensor head</a:t>
            </a:r>
            <a:endParaRPr/>
          </a:p>
        </p:txBody>
      </p:sp>
      <p:cxnSp>
        <p:nvCxnSpPr>
          <p:cNvPr id="1714276460" name=""/>
          <p:cNvCxnSpPr>
            <a:stCxn id="1033457713" idx="0"/>
          </p:cNvCxnSpPr>
          <p:nvPr/>
        </p:nvCxnSpPr>
        <p:spPr bwMode="auto">
          <a:xfrm rot="16199969" flipH="0" flipV="0">
            <a:off x="10869586" y="4468399"/>
            <a:ext cx="1021892" cy="39247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7880371" name=""/>
          <p:cNvSpPr txBox="1"/>
          <p:nvPr/>
        </p:nvSpPr>
        <p:spPr bwMode="auto">
          <a:xfrm flipH="0" flipV="0">
            <a:off x="744552" y="4698995"/>
            <a:ext cx="57328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de-DE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09189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ENS210 Cables</a:t>
            </a:r>
            <a:endParaRPr/>
          </a:p>
        </p:txBody>
      </p:sp>
      <p:sp>
        <p:nvSpPr>
          <p:cNvPr id="162013268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Two cables with identical plugs exist for the ENS210, but they need not to be mixed (see black GND cable for example)</a:t>
            </a:r>
            <a:endParaRPr lang="de-DE"/>
          </a:p>
          <a:p>
            <a:pPr>
              <a:defRPr/>
            </a:pPr>
            <a:r>
              <a:rPr lang="de-DE"/>
              <a:t>Cable lengths needed</a:t>
            </a:r>
            <a:endParaRPr lang="de-DE"/>
          </a:p>
          <a:p>
            <a:pPr lvl="1">
              <a:defRPr/>
            </a:pPr>
            <a:r>
              <a:rPr lang="de-DE"/>
              <a:t>2 x 110 cm top le/ri</a:t>
            </a:r>
            <a:endParaRPr lang="de-DE"/>
          </a:p>
          <a:p>
            <a:pPr lvl="1">
              <a:defRPr/>
            </a:pPr>
            <a:r>
              <a:rPr lang="de-DE"/>
              <a:t>2 x 130 cm bot le/ri</a:t>
            </a:r>
            <a:endParaRPr lang="de-DE"/>
          </a:p>
          <a:p>
            <a:pPr lvl="1">
              <a:defRPr/>
            </a:pPr>
            <a:r>
              <a:rPr lang="de-DE"/>
              <a:t>1 x   70 cm top mid</a:t>
            </a:r>
            <a:endParaRPr lang="de-DE"/>
          </a:p>
          <a:p>
            <a:pPr lvl="1">
              <a:defRPr/>
            </a:pPr>
            <a:r>
              <a:rPr lang="de-DE"/>
              <a:t>1 x   80 cm bot mid</a:t>
            </a:r>
            <a:endParaRPr lang="de-DE"/>
          </a:p>
          <a:p>
            <a:pPr>
              <a:defRPr/>
            </a:pPr>
            <a:endParaRPr/>
          </a:p>
        </p:txBody>
      </p:sp>
      <p:pic>
        <p:nvPicPr>
          <p:cNvPr id="1826010253" name=""/>
          <p:cNvPicPr>
            <a:picLocks noChangeAspect="1"/>
          </p:cNvPicPr>
          <p:nvPr/>
        </p:nvPicPr>
        <p:blipFill>
          <a:blip r:embed="rId3"/>
          <a:srcRect l="11849" t="0" r="0" b="0"/>
          <a:stretch/>
        </p:blipFill>
        <p:spPr bwMode="auto">
          <a:xfrm rot="16199969" flipH="0" flipV="0">
            <a:off x="6698166" y="1348873"/>
            <a:ext cx="3663848" cy="7389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624952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ENS210 part 2</a:t>
            </a:r>
            <a:endParaRPr/>
          </a:p>
        </p:txBody>
      </p:sp>
      <p:sp>
        <p:nvSpPr>
          <p:cNvPr id="36436951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6832575" cy="4351338"/>
          </a:xfrm>
        </p:spPr>
        <p:txBody>
          <a:bodyPr/>
          <a:lstStyle/>
          <a:p>
            <a:pPr>
              <a:defRPr/>
            </a:pPr>
            <a:r>
              <a:rPr lang="de-DE"/>
              <a:t>Arrange the ENS210 in ascending order. </a:t>
            </a:r>
            <a:endParaRPr lang="de-DE"/>
          </a:p>
          <a:p>
            <a:pPr lvl="1">
              <a:defRPr/>
            </a:pPr>
            <a:r>
              <a:rPr lang="de-DE"/>
              <a:t>103 would go to #1</a:t>
            </a:r>
            <a:endParaRPr/>
          </a:p>
          <a:p>
            <a:pPr lvl="1">
              <a:defRPr/>
            </a:pPr>
            <a:r>
              <a:rPr lang="de-DE"/>
              <a:t>104 would go to #2</a:t>
            </a:r>
            <a:endParaRPr lang="de-DE"/>
          </a:p>
          <a:p>
            <a:pPr lvl="1">
              <a:defRPr/>
            </a:pPr>
            <a:r>
              <a:rPr lang="de-DE"/>
              <a:t>...</a:t>
            </a:r>
            <a:endParaRPr lang="de-DE"/>
          </a:p>
          <a:p>
            <a:pPr lvl="0">
              <a:defRPr/>
            </a:pPr>
            <a:r>
              <a:rPr lang="de-DE"/>
              <a:t>nano .env </a:t>
            </a:r>
            <a:endParaRPr lang="de-DE"/>
          </a:p>
          <a:p>
            <a:pPr lvl="1">
              <a:defRPr/>
            </a:pPr>
            <a:r>
              <a:rPr lang="de-DE"/>
              <a:t>Put in the according letter „g“ or „d“</a:t>
            </a:r>
            <a:endParaRPr lang="de-DE"/>
          </a:p>
          <a:p>
            <a:pPr marL="457200" lvl="1" indent="0">
              <a:buFont typeface="Arial"/>
              <a:buNone/>
              <a:defRPr/>
            </a:pPr>
            <a:endParaRPr/>
          </a:p>
        </p:txBody>
      </p:sp>
      <p:pic>
        <p:nvPicPr>
          <p:cNvPr id="1016045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033585" y="1127375"/>
            <a:ext cx="4167880" cy="5747835"/>
          </a:xfrm>
          <a:prstGeom prst="rect">
            <a:avLst/>
          </a:prstGeom>
        </p:spPr>
      </p:pic>
      <p:sp>
        <p:nvSpPr>
          <p:cNvPr id="2033665296" name=""/>
          <p:cNvSpPr txBox="1"/>
          <p:nvPr/>
        </p:nvSpPr>
        <p:spPr bwMode="auto">
          <a:xfrm flipH="0" flipV="0">
            <a:off x="10359078" y="2030328"/>
            <a:ext cx="572207" cy="2012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103</a:t>
            </a: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endParaRPr>
              <a:solidFill>
                <a:srgbClr val="FF0000"/>
              </a:solidFill>
            </a:endParaRPr>
          </a:p>
          <a:p>
            <a:pPr>
              <a:defRPr/>
            </a:pPr>
            <a:endParaRPr>
              <a:solidFill>
                <a:srgbClr val="FF0000"/>
              </a:solidFill>
            </a:endParaRPr>
          </a:p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104</a:t>
            </a: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endParaRPr lang="de-DE">
              <a:solidFill>
                <a:srgbClr val="FF0000"/>
              </a:solidFill>
            </a:endParaRPr>
          </a:p>
          <a:p>
            <a:pPr>
              <a:defRPr/>
            </a:pPr>
            <a:r>
              <a:rPr lang="de-DE">
                <a:solidFill>
                  <a:srgbClr val="FF0000"/>
                </a:solidFill>
              </a:rPr>
              <a:t>105</a:t>
            </a:r>
            <a:endParaRPr lang="de-DE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ONLYOFFICE/8.3.2.19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</cp:revision>
  <dcterms:modified xsi:type="dcterms:W3CDTF">2025-03-27T09:57:12Z</dcterms:modified>
</cp:coreProperties>
</file>